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0"/>
  </p:notesMasterIdLst>
  <p:sldIdLst>
    <p:sldId id="329" r:id="rId3"/>
    <p:sldId id="258" r:id="rId4"/>
    <p:sldId id="330" r:id="rId5"/>
    <p:sldId id="257" r:id="rId6"/>
    <p:sldId id="263" r:id="rId7"/>
    <p:sldId id="298" r:id="rId8"/>
    <p:sldId id="279" r:id="rId9"/>
    <p:sldId id="280" r:id="rId10"/>
    <p:sldId id="281" r:id="rId11"/>
    <p:sldId id="282" r:id="rId12"/>
    <p:sldId id="274" r:id="rId13"/>
    <p:sldId id="275" r:id="rId14"/>
    <p:sldId id="285" r:id="rId15"/>
    <p:sldId id="286" r:id="rId16"/>
    <p:sldId id="356" r:id="rId17"/>
    <p:sldId id="264" r:id="rId18"/>
    <p:sldId id="299" r:id="rId19"/>
    <p:sldId id="301" r:id="rId20"/>
    <p:sldId id="287" r:id="rId21"/>
    <p:sldId id="331" r:id="rId22"/>
    <p:sldId id="332" r:id="rId23"/>
    <p:sldId id="333" r:id="rId24"/>
    <p:sldId id="334" r:id="rId25"/>
    <p:sldId id="335" r:id="rId26"/>
    <p:sldId id="303" r:id="rId27"/>
    <p:sldId id="267" r:id="rId28"/>
    <p:sldId id="35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5274" autoAdjust="0"/>
  </p:normalViewPr>
  <p:slideViewPr>
    <p:cSldViewPr>
      <p:cViewPr varScale="1">
        <p:scale>
          <a:sx n="87" d="100"/>
          <a:sy n="87" d="100"/>
        </p:scale>
        <p:origin x="13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2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8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46115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3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1"/>
            <a:ext cx="2551461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10DFE7-93F2-4457-979C-CB4ADD80DB55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FCA92-E862-45A5-AAE4-C242E78EE44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A36AF-0262-44FC-A7CD-BD40FED2B2A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4" y="341513"/>
            <a:ext cx="1285550" cy="10789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36895" y="361129"/>
            <a:ext cx="60586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PANIMALAR ENGINEERING COLLEGE</a:t>
            </a:r>
          </a:p>
        </p:txBody>
      </p:sp>
      <p:pic>
        <p:nvPicPr>
          <p:cNvPr id="1032" name="Picture 8" descr="Anna Universit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200" y="196049"/>
            <a:ext cx="1071563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65290" y="1220372"/>
            <a:ext cx="607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Department of Computer Science and Engineering 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7844" y="1710284"/>
            <a:ext cx="379774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CS8811 PROJECT WORK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7250" y="2328342"/>
            <a:ext cx="6015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/>
              <a:t>SIGN2SPEECH: A REAL-TIME SIGN LANGUAGE TO TEXT AND SPEECH CONVERSION SYSTEM</a:t>
            </a:r>
            <a:endParaRPr lang="en-IN" sz="24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5105399" y="4287340"/>
            <a:ext cx="3444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Team Members with Register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SUBIKSHA S  [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Register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No:211423104657]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SANTHIYA B  [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Register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No:211423104585]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4104005"/>
            <a:ext cx="25882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Project Guide:</a:t>
            </a:r>
          </a:p>
          <a:p>
            <a:r>
              <a:rPr lang="en-I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Ms.A.K.SUNTHEYA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ASSISTANT PROESSOR,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DEPARTMENT OF CSE,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PANIMALAR ENGINEERING COLLEGE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5562600" y="5715000"/>
            <a:ext cx="182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dirty="0"/>
              <a:t>  Batch –</a:t>
            </a:r>
            <a:r>
              <a:rPr lang="en-IN" altLang="en-US" sz="2000" dirty="0" smtClean="0"/>
              <a:t>E4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229600" cy="590550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</a:t>
            </a:r>
            <a:r>
              <a:rPr lang="en-IN" dirty="0" smtClean="0"/>
              <a:t>Sequence </a:t>
            </a:r>
            <a:r>
              <a:rPr lang="en-IN" dirty="0"/>
              <a:t>diagram</a:t>
            </a:r>
          </a:p>
        </p:txBody>
      </p:sp>
      <p:pic>
        <p:nvPicPr>
          <p:cNvPr id="18" name="Google Shape;155;p8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552" y="1295400"/>
            <a:ext cx="8299648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00200"/>
            <a:ext cx="8458200" cy="5029199"/>
          </a:xfrm>
        </p:spPr>
        <p:txBody>
          <a:bodyPr>
            <a:normAutofit/>
          </a:bodyPr>
          <a:lstStyle/>
          <a:p>
            <a:r>
              <a:rPr lang="en-IN" b="1" dirty="0"/>
              <a:t>Image Acquisition:</a:t>
            </a:r>
            <a:r>
              <a:rPr lang="en-IN" dirty="0"/>
              <a:t> Captures real-time frames from webcam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b="1" dirty="0"/>
              <a:t>Image Pre-Processing:</a:t>
            </a:r>
            <a:r>
              <a:rPr lang="en-IN" dirty="0"/>
              <a:t> Enhances clarity and resizes frames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b="1" dirty="0" smtClean="0"/>
              <a:t>Feature </a:t>
            </a:r>
            <a:r>
              <a:rPr lang="en-IN" b="1" dirty="0"/>
              <a:t>Extraction &amp; Classification:</a:t>
            </a:r>
            <a:r>
              <a:rPr lang="en-IN" dirty="0"/>
              <a:t> CNN model detects sign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b="1" dirty="0"/>
              <a:t>Text Generation:</a:t>
            </a:r>
            <a:r>
              <a:rPr lang="en-IN" dirty="0"/>
              <a:t> Displays recognised gesture on screen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b="1" dirty="0"/>
              <a:t>Speech Conversion:</a:t>
            </a:r>
            <a:r>
              <a:rPr lang="en-IN" dirty="0"/>
              <a:t> Generates audible speech for text.</a:t>
            </a:r>
          </a:p>
          <a:p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description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4710" y="1600200"/>
            <a:ext cx="8278290" cy="41954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Image Acquisition</a:t>
            </a:r>
            <a:endParaRPr lang="en-US" b="1" dirty="0"/>
          </a:p>
          <a:p>
            <a:r>
              <a:rPr lang="en-US" dirty="0" smtClean="0"/>
              <a:t>The </a:t>
            </a:r>
            <a:r>
              <a:rPr lang="en-US" dirty="0"/>
              <a:t>webcam continuously captures live gestures.</a:t>
            </a:r>
          </a:p>
          <a:p>
            <a:r>
              <a:rPr lang="en-US" dirty="0"/>
              <a:t>Each frame is read using </a:t>
            </a:r>
            <a:r>
              <a:rPr lang="en-US" dirty="0" err="1"/>
              <a:t>OpenCV</a:t>
            </a:r>
            <a:r>
              <a:rPr lang="en-US" dirty="0"/>
              <a:t> and stored temporarily for processing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2. Image Preprocessing</a:t>
            </a:r>
          </a:p>
          <a:p>
            <a:r>
              <a:rPr lang="en-US" dirty="0"/>
              <a:t>Converts the RGB image to grayscale.</a:t>
            </a:r>
          </a:p>
          <a:p>
            <a:r>
              <a:rPr lang="en-US" dirty="0"/>
              <a:t>Applies Gaussian blur and </a:t>
            </a:r>
            <a:r>
              <a:rPr lang="en-US" dirty="0" err="1"/>
              <a:t>thresholding</a:t>
            </a:r>
            <a:r>
              <a:rPr lang="en-US" dirty="0"/>
              <a:t> to remove noise.</a:t>
            </a:r>
          </a:p>
          <a:p>
            <a:r>
              <a:rPr lang="en-US" dirty="0"/>
              <a:t>Crops and resizes the region of interest (hand area).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609599"/>
            <a:ext cx="8229600" cy="56388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3. Feature Extraction &amp; Classification</a:t>
            </a:r>
          </a:p>
          <a:p>
            <a:r>
              <a:rPr lang="en-US" dirty="0"/>
              <a:t>Extracts spatial features from the processed image.</a:t>
            </a:r>
          </a:p>
          <a:p>
            <a:r>
              <a:rPr lang="en-US" dirty="0"/>
              <a:t>CNN model (Convolutional Neural Network) is trained with labelled datasets of sign language alphabets or words.</a:t>
            </a:r>
          </a:p>
          <a:p>
            <a:r>
              <a:rPr lang="en-US" dirty="0"/>
              <a:t>Model predicts the corresponding class of the detected gesture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4. Text Generation</a:t>
            </a:r>
          </a:p>
          <a:p>
            <a:r>
              <a:rPr lang="en-US" dirty="0"/>
              <a:t>The classified label (like “Hello” or “Thank you”) is displayed on the screen in real time.</a:t>
            </a:r>
          </a:p>
          <a:p>
            <a:r>
              <a:rPr lang="en-US" dirty="0"/>
              <a:t>The text output acts as an intermediate medium between user and listener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5</a:t>
            </a:r>
            <a:r>
              <a:rPr lang="en-US" b="1" dirty="0"/>
              <a:t>. Speech Generation</a:t>
            </a:r>
          </a:p>
          <a:p>
            <a:r>
              <a:rPr lang="en-US" dirty="0"/>
              <a:t>The </a:t>
            </a:r>
            <a:r>
              <a:rPr lang="en-US" dirty="0" err="1"/>
              <a:t>recognised</a:t>
            </a:r>
            <a:r>
              <a:rPr lang="en-US" dirty="0"/>
              <a:t> text is passed to a text-to-speech API (like pyttsx3 or Web Speech API).</a:t>
            </a:r>
          </a:p>
          <a:p>
            <a:r>
              <a:rPr lang="en-US" dirty="0"/>
              <a:t>Produces an audible voice message to the listener instantly.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42682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000"/>
            <a:ext cx="8686800" cy="419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1:</a:t>
            </a:r>
            <a:r>
              <a:rPr lang="en-US" dirty="0"/>
              <a:t> Start the application and </a:t>
            </a:r>
            <a:r>
              <a:rPr lang="en-US" dirty="0" err="1"/>
              <a:t>initialise</a:t>
            </a:r>
            <a:r>
              <a:rPr lang="en-US" dirty="0"/>
              <a:t> the webcam.</a:t>
            </a:r>
            <a:br>
              <a:rPr lang="en-US" dirty="0"/>
            </a:br>
            <a:r>
              <a:rPr lang="en-US" b="1" dirty="0"/>
              <a:t>Step 2:</a:t>
            </a:r>
            <a:r>
              <a:rPr lang="en-US" dirty="0"/>
              <a:t> Capture real-time image frames.</a:t>
            </a:r>
            <a:br>
              <a:rPr lang="en-US" dirty="0"/>
            </a:br>
            <a:r>
              <a:rPr lang="en-US" b="1" dirty="0"/>
              <a:t>Step 3:</a:t>
            </a:r>
            <a:r>
              <a:rPr lang="en-US" dirty="0"/>
              <a:t> Apply preprocessing (resize, grayscale, blur, </a:t>
            </a:r>
            <a:r>
              <a:rPr lang="en-US" dirty="0" smtClean="0"/>
              <a:t>     threshold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/>
              <a:t>Step 4:</a:t>
            </a:r>
            <a:r>
              <a:rPr lang="en-US" dirty="0"/>
              <a:t> Feed the processed image into the CNN model.</a:t>
            </a:r>
            <a:br>
              <a:rPr lang="en-US" dirty="0"/>
            </a:br>
            <a:r>
              <a:rPr lang="en-US" b="1" dirty="0"/>
              <a:t>Step 5:</a:t>
            </a:r>
            <a:r>
              <a:rPr lang="en-US" dirty="0"/>
              <a:t> CNN extracts image features through convolutional and pooling layers.</a:t>
            </a:r>
            <a:br>
              <a:rPr lang="en-US" dirty="0"/>
            </a:br>
            <a:r>
              <a:rPr lang="en-US" b="1" dirty="0"/>
              <a:t>Step 6:</a:t>
            </a:r>
            <a:r>
              <a:rPr lang="en-US" dirty="0"/>
              <a:t> Fully connected layer classifies the gesture into the correct category.</a:t>
            </a:r>
            <a:br>
              <a:rPr lang="en-US" dirty="0"/>
            </a:br>
            <a:r>
              <a:rPr lang="en-US" b="1" dirty="0"/>
              <a:t>Step 7:</a:t>
            </a:r>
            <a:r>
              <a:rPr lang="en-US" dirty="0"/>
              <a:t> Display the corresponding text output on screen.</a:t>
            </a:r>
            <a:br>
              <a:rPr lang="en-US" dirty="0"/>
            </a:br>
            <a:r>
              <a:rPr lang="en-US" b="1" dirty="0"/>
              <a:t>Step 8:</a:t>
            </a:r>
            <a:r>
              <a:rPr lang="en-US" dirty="0"/>
              <a:t> Convert the text to speech using a TTS engine.</a:t>
            </a:r>
            <a:br>
              <a:rPr lang="en-US" dirty="0"/>
            </a:br>
            <a:r>
              <a:rPr lang="en-US" b="1" dirty="0"/>
              <a:t>Step 9:</a:t>
            </a:r>
            <a:r>
              <a:rPr lang="en-US" dirty="0"/>
              <a:t> End process / Wait for next gesture</a:t>
            </a:r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4710" y="1434787"/>
            <a:ext cx="7242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/>
              <a:t>Convolutional Neural Network (CNN)</a:t>
            </a:r>
            <a:endParaRPr lang="en-IN" sz="2400" b="1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10" y="452718"/>
            <a:ext cx="7055380" cy="8426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4710" y="1828800"/>
            <a:ext cx="724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/>
              <a:t>Text-to-Speech (TTS) Workflow:</a:t>
            </a:r>
            <a:endParaRPr lang="en-IN" sz="2400" i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048000"/>
            <a:ext cx="8686800" cy="41910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Input </a:t>
            </a:r>
            <a:r>
              <a:rPr lang="en-US" dirty="0" err="1"/>
              <a:t>recognised</a:t>
            </a:r>
            <a:r>
              <a:rPr lang="en-US" dirty="0"/>
              <a:t> text string.</a:t>
            </a:r>
          </a:p>
          <a:p>
            <a:r>
              <a:rPr lang="en-US" dirty="0"/>
              <a:t>Pass the text to TTS engine.</a:t>
            </a:r>
          </a:p>
          <a:p>
            <a:r>
              <a:rPr lang="en-US" dirty="0"/>
              <a:t>Synthesize voice output using pre-trained language models.</a:t>
            </a:r>
          </a:p>
          <a:p>
            <a:r>
              <a:rPr lang="en-US" dirty="0"/>
              <a:t>Play the generated speech through speakers.</a:t>
            </a:r>
          </a:p>
          <a:p>
            <a:pPr marL="0" indent="0">
              <a:buFont typeface="Wingdings 3" panose="05040102010807070707" charset="2"/>
              <a:buNone/>
            </a:pPr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76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978455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Dataset Used</a:t>
            </a:r>
            <a:endParaRPr lang="en-IN" sz="2400" b="1" i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1833265"/>
            <a:ext cx="8686800" cy="41910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4900" y="3124200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dataset used for this project is a custom sign language dataset stored in a CSV file (sign_data.csv</a:t>
            </a:r>
            <a:r>
              <a:rPr lang="en-US" dirty="0" smtClean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contains real-world hand gesture samples corresponding to 17 commonly used words in communication such as Hello, Thank You, Sorry, Yes, No, </a:t>
            </a:r>
            <a:r>
              <a:rPr lang="en-US" dirty="0" err="1"/>
              <a:t>etc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641" y="-152400"/>
            <a:ext cx="7055380" cy="1400530"/>
          </a:xfrm>
        </p:spPr>
        <p:txBody>
          <a:bodyPr/>
          <a:lstStyle/>
          <a:p>
            <a:r>
              <a:rPr lang="en-GB" dirty="0"/>
              <a:t>  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740811"/>
              </p:ext>
            </p:extLst>
          </p:nvPr>
        </p:nvGraphicFramePr>
        <p:xfrm>
          <a:off x="838200" y="1676400"/>
          <a:ext cx="74025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12">
                  <a:extLst>
                    <a:ext uri="{9D8B030D-6E8A-4147-A177-3AD203B41FA5}">
                      <a16:colId xmlns:a16="http://schemas.microsoft.com/office/drawing/2014/main" val="1437898162"/>
                    </a:ext>
                  </a:extLst>
                </a:gridCol>
                <a:gridCol w="3244322">
                  <a:extLst>
                    <a:ext uri="{9D8B030D-6E8A-4147-A177-3AD203B41FA5}">
                      <a16:colId xmlns:a16="http://schemas.microsoft.com/office/drawing/2014/main" val="820381900"/>
                    </a:ext>
                  </a:extLst>
                </a:gridCol>
                <a:gridCol w="2927878">
                  <a:extLst>
                    <a:ext uri="{9D8B030D-6E8A-4147-A177-3AD203B41FA5}">
                      <a16:colId xmlns:a16="http://schemas.microsoft.com/office/drawing/2014/main" val="4216538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Gesture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No.of</a:t>
                      </a:r>
                      <a:r>
                        <a:rPr lang="en-US" dirty="0" smtClean="0"/>
                        <a:t> Samples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Hello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Thank you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9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 bye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8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429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See</a:t>
                      </a:r>
                      <a:r>
                        <a:rPr lang="en-US" baseline="0" dirty="0" smtClean="0"/>
                        <a:t> you later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1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182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1763" y="6858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Sample Dataset Summary</a:t>
            </a:r>
            <a:endParaRPr lang="en-IN" sz="2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824204" y="525780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 smtClean="0"/>
              <a:t>Total </a:t>
            </a:r>
            <a:r>
              <a:rPr lang="en-US" b="1" i="1" dirty="0"/>
              <a:t>Samples: </a:t>
            </a:r>
            <a:r>
              <a:rPr lang="en-US" dirty="0"/>
              <a:t>3,400+ images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 smtClean="0"/>
              <a:t>Number </a:t>
            </a:r>
            <a:r>
              <a:rPr lang="en-US" b="1" i="1" dirty="0"/>
              <a:t>of Classes: </a:t>
            </a:r>
            <a:r>
              <a:rPr lang="en-US" dirty="0"/>
              <a:t>17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 smtClean="0"/>
              <a:t>File </a:t>
            </a:r>
            <a:r>
              <a:rPr lang="en-US" b="1" i="1" dirty="0"/>
              <a:t>Used: </a:t>
            </a:r>
            <a:r>
              <a:rPr lang="en-US" dirty="0"/>
              <a:t>sign_data.csv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658" y="381000"/>
            <a:ext cx="7055380" cy="1066800"/>
          </a:xfrm>
        </p:spPr>
        <p:txBody>
          <a:bodyPr/>
          <a:lstStyle/>
          <a:p>
            <a:r>
              <a:rPr lang="en-US" dirty="0" smtClean="0"/>
              <a:t>Model Training Details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1676400"/>
            <a:ext cx="8153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model was trained using the custom dataset above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preprocessing included normalization, image resizing, and feature extraction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model was saved as </a:t>
            </a:r>
            <a:r>
              <a:rPr lang="en-US" dirty="0" err="1"/>
              <a:t>sign_model.pkl</a:t>
            </a:r>
            <a:r>
              <a:rPr lang="en-US" dirty="0"/>
              <a:t> after successful training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1" dirty="0"/>
          </a:p>
          <a:p>
            <a:r>
              <a:rPr lang="en-US" b="1" i="1" dirty="0"/>
              <a:t>Training Workflow</a:t>
            </a:r>
            <a:r>
              <a:rPr lang="en-US" b="1" i="1" dirty="0" smtClean="0"/>
              <a:t>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Load dataset from CSV file (sign_data.csv)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Preprocess </a:t>
            </a:r>
            <a:r>
              <a:rPr lang="en-US" dirty="0"/>
              <a:t>input data (cleaning, normalization)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Train </a:t>
            </a:r>
            <a:r>
              <a:rPr lang="en-US" dirty="0"/>
              <a:t>classifier model using image-based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Evaluate </a:t>
            </a:r>
            <a:r>
              <a:rPr lang="en-US" dirty="0"/>
              <a:t>model accuracy and generate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</a:t>
            </a:r>
            <a:r>
              <a:rPr lang="en-US" dirty="0"/>
              <a:t>trained model as </a:t>
            </a:r>
            <a:r>
              <a:rPr lang="en-US" dirty="0" err="1"/>
              <a:t>sign_model.pkl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Before retraining, any old model file was automatically deleted to avoid conflicts.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650"/>
            <a:ext cx="7055380" cy="842682"/>
          </a:xfrm>
        </p:spPr>
        <p:txBody>
          <a:bodyPr/>
          <a:lstStyle/>
          <a:p>
            <a:r>
              <a:rPr lang="en-US" dirty="0" smtClean="0"/>
              <a:t>Model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44" y="1738608"/>
            <a:ext cx="7706700" cy="2057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  <a:cs typeface="Bookman Old Style" panose="02050604050505020204" pitchFamily="18" charset="0"/>
              </a:rPr>
              <a:t>Loaded the saved model (</a:t>
            </a:r>
            <a:r>
              <a:rPr lang="en-US" dirty="0" err="1">
                <a:latin typeface="Bookman Old Style" panose="02050604050505020204" pitchFamily="18" charset="0"/>
                <a:cs typeface="Bookman Old Style" panose="02050604050505020204" pitchFamily="18" charset="0"/>
              </a:rPr>
              <a:t>sign_model.pkl</a:t>
            </a:r>
            <a:r>
              <a:rPr lang="en-US" dirty="0">
                <a:latin typeface="Bookman Old Style" panose="02050604050505020204" pitchFamily="18" charset="0"/>
                <a:cs typeface="Bookman Old Style" panose="02050604050505020204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Bookman Old Style" panose="02050604050505020204" pitchFamily="18" charset="0"/>
                <a:cs typeface="Bookman Old Style" panose="02050604050505020204" pitchFamily="18" charset="0"/>
              </a:rPr>
              <a:t>Tested </a:t>
            </a:r>
            <a:r>
              <a:rPr lang="en-US" dirty="0">
                <a:latin typeface="Bookman Old Style" panose="02050604050505020204" pitchFamily="18" charset="0"/>
                <a:cs typeface="Bookman Old Style" panose="02050604050505020204" pitchFamily="18" charset="0"/>
              </a:rPr>
              <a:t>with a separate set of gesture images not used during training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Bookman Old Style" panose="02050604050505020204" pitchFamily="18" charset="0"/>
                <a:cs typeface="Bookman Old Style" panose="02050604050505020204" pitchFamily="18" charset="0"/>
              </a:rPr>
              <a:t>Compared </a:t>
            </a:r>
            <a:r>
              <a:rPr lang="en-US" dirty="0">
                <a:latin typeface="Bookman Old Style" panose="02050604050505020204" pitchFamily="18" charset="0"/>
                <a:cs typeface="Bookman Old Style" panose="02050604050505020204" pitchFamily="18" charset="0"/>
              </a:rPr>
              <a:t>predicted labels with true gesture labels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Bookman Old Style" panose="02050604050505020204" pitchFamily="18" charset="0"/>
                <a:cs typeface="Bookman Old Style" panose="02050604050505020204" pitchFamily="18" charset="0"/>
              </a:rPr>
              <a:t>Calculated </a:t>
            </a:r>
            <a:r>
              <a:rPr lang="en-US" dirty="0">
                <a:latin typeface="Bookman Old Style" panose="02050604050505020204" pitchFamily="18" charset="0"/>
                <a:cs typeface="Bookman Old Style" panose="02050604050505020204" pitchFamily="18" charset="0"/>
              </a:rPr>
              <a:t>accuracy, precision, and recall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738673" y="1219200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Process:</a:t>
            </a:r>
            <a:endParaRPr lang="en-US" b="1" i="1" dirty="0"/>
          </a:p>
        </p:txBody>
      </p:sp>
      <p:sp>
        <p:nvSpPr>
          <p:cNvPr id="5" name="Rectangle 4"/>
          <p:cNvSpPr/>
          <p:nvPr/>
        </p:nvSpPr>
        <p:spPr>
          <a:xfrm>
            <a:off x="839661" y="4033952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Result:</a:t>
            </a:r>
            <a:endParaRPr lang="en-US" b="1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24901"/>
              </p:ext>
            </p:extLst>
          </p:nvPr>
        </p:nvGraphicFramePr>
        <p:xfrm>
          <a:off x="1416580" y="46482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63130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71042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2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05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6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sign_model.pkl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564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055380" cy="140053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600200"/>
            <a:ext cx="7859100" cy="4876800"/>
          </a:xfrm>
        </p:spPr>
        <p:txBody>
          <a:bodyPr>
            <a:normAutofit/>
          </a:bodyPr>
          <a:lstStyle/>
          <a:p>
            <a:r>
              <a:rPr lang="en-US" dirty="0"/>
              <a:t>Communication between deaf/mute individuals and non-signers remains a major challenge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Sign language is expressive but not universally understood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This project introduces </a:t>
            </a:r>
            <a:r>
              <a:rPr lang="en-US" b="1" dirty="0"/>
              <a:t>Sign2Speech</a:t>
            </a:r>
            <a:r>
              <a:rPr lang="en-US" dirty="0"/>
              <a:t>, a system that converts sign language into </a:t>
            </a:r>
            <a:r>
              <a:rPr lang="en-US" b="1" dirty="0"/>
              <a:t>text and speech</a:t>
            </a:r>
            <a:r>
              <a:rPr lang="en-US" dirty="0"/>
              <a:t> using </a:t>
            </a:r>
            <a:r>
              <a:rPr lang="en-US" b="1" dirty="0"/>
              <a:t>machine learning and computer vision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It promotes inclusive communication and supports </a:t>
            </a:r>
            <a:r>
              <a:rPr lang="en-US" b="1" dirty="0"/>
              <a:t>SDG Goal 10: Reduced Inequalities</a:t>
            </a:r>
            <a:r>
              <a:rPr lang="en-US" dirty="0"/>
              <a:t>.</a:t>
            </a:r>
          </a:p>
          <a:p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42682"/>
          </a:xfrm>
        </p:spPr>
        <p:txBody>
          <a:bodyPr/>
          <a:lstStyle/>
          <a:p>
            <a:r>
              <a:rPr lang="en-US" altLang="en-US" dirty="0" smtClean="0"/>
              <a:t>Performance Evaluation</a:t>
            </a:r>
            <a:endParaRPr lang="en-I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76400"/>
            <a:ext cx="7924800" cy="419548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Performance Metrics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Accuracy:</a:t>
            </a:r>
            <a:r>
              <a:rPr lang="en-US" dirty="0"/>
              <a:t> 91%</a:t>
            </a:r>
          </a:p>
          <a:p>
            <a:r>
              <a:rPr lang="en-US" b="1" dirty="0"/>
              <a:t>Precision:</a:t>
            </a:r>
            <a:r>
              <a:rPr lang="en-US" dirty="0"/>
              <a:t> 0.89</a:t>
            </a:r>
          </a:p>
          <a:p>
            <a:r>
              <a:rPr lang="en-US" b="1" dirty="0"/>
              <a:t>Recall:</a:t>
            </a:r>
            <a:r>
              <a:rPr lang="en-US" dirty="0"/>
              <a:t> 0.90</a:t>
            </a:r>
          </a:p>
          <a:p>
            <a:r>
              <a:rPr lang="en-US" b="1" dirty="0"/>
              <a:t>F1 Score:</a:t>
            </a:r>
            <a:r>
              <a:rPr lang="en-US" dirty="0"/>
              <a:t> </a:t>
            </a:r>
            <a:r>
              <a:rPr lang="en-US" dirty="0" smtClean="0"/>
              <a:t>0.895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📈 The model performs well in detecting gestures made under consistent lighting and background conditions.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7055380" cy="766482"/>
          </a:xfrm>
        </p:spPr>
        <p:txBody>
          <a:bodyPr/>
          <a:lstStyle/>
          <a:p>
            <a:r>
              <a:rPr lang="en-US" altLang="en-US" dirty="0" smtClean="0"/>
              <a:t>User Interface</a:t>
            </a:r>
            <a:endParaRPr lang="en-I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41F4-48D5-B26D-CAB8-51465BEE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16" y="1153153"/>
            <a:ext cx="3162574" cy="548878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A26AC-3998-B962-FB75-3AD6B2A7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153153"/>
            <a:ext cx="3162574" cy="547502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7949F-6909-80AA-864B-6D2FFCA3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5800"/>
            <a:ext cx="3132091" cy="5715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A8D40-0319-20DE-B2DA-D9A34172D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74915"/>
            <a:ext cx="3125972" cy="572588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84C2EBE6-3928-9DBA-5A35-BFED3C95F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287878" cy="60960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94F96-8515-2B45-2C9A-0D968280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1516"/>
            <a:ext cx="3147333" cy="609307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subik\AppData\Local\Packages\5319275A.WhatsAppDesktop_cv1g1gvanyjgm\TempState\04A8809F2950F6F12BC68A002B16393D\WhatsApp Image 2025-09-29 at 12.56.51_dfb1421f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3352800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subik\AppData\Local\Packages\5319275A.WhatsAppDesktop_cv1g1gvanyjgm\TempState\4A931BEFA3E4C87D5299E9234272A085\WhatsApp Image 2025-09-29 at 12.56.51_229419ac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57400"/>
            <a:ext cx="3200400" cy="3172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42682"/>
          </a:xfrm>
        </p:spPr>
        <p:txBody>
          <a:bodyPr/>
          <a:lstStyle/>
          <a:p>
            <a:r>
              <a:rPr lang="en-US" dirty="0" smtClean="0"/>
              <a:t>Predicted Sample Output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001000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Successfully developed a </a:t>
            </a:r>
            <a:r>
              <a:rPr lang="en-US" b="1" dirty="0"/>
              <a:t>real-time Sign Language to Text/Speech Converter</a:t>
            </a:r>
            <a:r>
              <a:rPr lang="en-US" dirty="0"/>
              <a:t>.</a:t>
            </a:r>
          </a:p>
          <a:p>
            <a:r>
              <a:rPr lang="en-US" b="1" dirty="0"/>
              <a:t>Accurate hand gesture recognition</a:t>
            </a:r>
            <a:r>
              <a:rPr lang="en-US" dirty="0"/>
              <a:t> using </a:t>
            </a:r>
            <a:r>
              <a:rPr lang="en-US" dirty="0" err="1"/>
              <a:t>MediaPipe</a:t>
            </a:r>
            <a:r>
              <a:rPr lang="en-US" dirty="0"/>
              <a:t> and a trained ML model.</a:t>
            </a:r>
          </a:p>
          <a:p>
            <a:r>
              <a:rPr lang="en-US" dirty="0"/>
              <a:t>Converted recognized signs into </a:t>
            </a:r>
            <a:r>
              <a:rPr lang="en-US" b="1" dirty="0"/>
              <a:t>spoken words</a:t>
            </a:r>
            <a:r>
              <a:rPr lang="en-US" dirty="0"/>
              <a:t> using TTS (pyttsx3/</a:t>
            </a:r>
            <a:r>
              <a:rPr lang="en-US" dirty="0" err="1"/>
              <a:t>gTTS</a:t>
            </a:r>
            <a:r>
              <a:rPr lang="en-US" dirty="0"/>
              <a:t>).</a:t>
            </a:r>
          </a:p>
          <a:p>
            <a:r>
              <a:rPr lang="en-US" b="1" dirty="0"/>
              <a:t>Stability filter</a:t>
            </a:r>
            <a:r>
              <a:rPr lang="en-US" dirty="0"/>
              <a:t> ensures predictions are consistent before speaking.</a:t>
            </a:r>
          </a:p>
          <a:p>
            <a:r>
              <a:rPr lang="en-US" dirty="0"/>
              <a:t>Provides </a:t>
            </a:r>
            <a:r>
              <a:rPr lang="en-US" b="1" dirty="0"/>
              <a:t>accessibility support</a:t>
            </a:r>
            <a:r>
              <a:rPr lang="en-US" dirty="0"/>
              <a:t> for the deaf and mute community.</a:t>
            </a:r>
          </a:p>
          <a:p>
            <a:r>
              <a:rPr lang="en-US" dirty="0"/>
              <a:t>Offers a </a:t>
            </a:r>
            <a:r>
              <a:rPr lang="en-US" b="1" dirty="0"/>
              <a:t>user-friendly interface</a:t>
            </a:r>
            <a:r>
              <a:rPr lang="en-US" dirty="0"/>
              <a:t> with real-time feedback.</a:t>
            </a:r>
          </a:p>
          <a:p>
            <a:r>
              <a:rPr lang="en-US" dirty="0"/>
              <a:t>Can be further </a:t>
            </a:r>
            <a:r>
              <a:rPr lang="en-US" b="1" dirty="0"/>
              <a:t>enhanced</a:t>
            </a:r>
            <a:r>
              <a:rPr lang="en-US" dirty="0"/>
              <a:t> by adding more gestures, multiple languages, or mobile deployment.</a:t>
            </a:r>
          </a:p>
          <a:p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4000"/>
            <a:ext cx="7859100" cy="4800606"/>
          </a:xfrm>
        </p:spPr>
        <p:txBody>
          <a:bodyPr>
            <a:normAutofit fontScale="8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A. Kumar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R. Sharma, and S. Singh, “Real-Time Sign Language Recognition Using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    Convolutional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Neural Networks,” 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Computer Vision and Image Processing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vol. 10, no. 2, pp. 45–58,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 Huang, Z. Zhou, and T. Wang, “Hand Gesture Recognition Based on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Machine Learning,” 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Journal of Artificial Intelligence and Soft Computing Research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vol. 11, no. 4, pp. 345–356, 2021.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Molchanov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S. Gupta, K. Kim, and J.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Kautz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“Online Detection and Classification of Dynamic Hand Gestures with Recurrent 3D Convolutional Neural Networks,” 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IEEE Conference on Computer Vision and Pattern Recognition (CVPR)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pp. 4207–4215, 2016.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J. S. Yadav and P. K. Singh, “Sign Language to Text Conversion Using Machine Learning Techniques,” 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Emerging Technology and Advanced Engineering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vol. 8, no. 3, pp. 210–218, 2018.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 Zen, K.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Tokuda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and A. W. Black, “Statistical Parametric Speech Synthesis,” 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Speech Communication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vol. 51, no. 11, pp. 1039–1064, 2009.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V. Pandey, R.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Jha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and S. Jain, “Real-Time Sign Language Recognition System for Indian Sign Language Using Deep Learning,” 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Multimedia Tools and Applications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Springer, 2021.</a:t>
            </a:r>
          </a:p>
          <a:p>
            <a:pPr algn="just">
              <a:lnSpc>
                <a:spcPct val="90000"/>
              </a:lnSpc>
            </a:pPr>
            <a:endParaRPr lang="en-US" sz="1800" dirty="0"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405" y="2666963"/>
            <a:ext cx="7055380" cy="1400530"/>
          </a:xfrm>
        </p:spPr>
        <p:txBody>
          <a:bodyPr/>
          <a:lstStyle/>
          <a:p>
            <a:r>
              <a:rPr lang="en-IN" altLang="en-US" dirty="0" smtClean="0"/>
              <a:t>Thank you</a:t>
            </a:r>
            <a:endParaRPr lang="en-I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dirty="0">
                <a:sym typeface="+mn-ea"/>
              </a:rPr>
              <a:t>Literature Survey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050078"/>
              </p:ext>
            </p:extLst>
          </p:nvPr>
        </p:nvGraphicFramePr>
        <p:xfrm>
          <a:off x="609600" y="1600200"/>
          <a:ext cx="81534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42286182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998874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43465295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Paper Title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 Concept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070559"/>
                  </a:ext>
                </a:extLst>
              </a:tr>
              <a:tr h="1203960"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SignExplainer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Explainable AI-Enabled Framework for Sign Language Recognition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2023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ensemble ML models with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explainability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better accuracy.</a:t>
                      </a:r>
                      <a:endParaRPr lang="en-IN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511857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r>
                        <a:rPr lang="en-IN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SIGNFORMER: Deep Vision Transformer for Sign Language Recognition</a:t>
                      </a:r>
                      <a:endParaRPr lang="en-IN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2023</a:t>
                      </a:r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Employs transformers to capture dynamic gestures.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3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CNN-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BiLSTM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using RF Signals for Sign Language Recognition</a:t>
                      </a:r>
                      <a:endParaRPr lang="en-IN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CNN +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BiLSTM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temporal gesture analysis.</a:t>
                      </a:r>
                      <a:endParaRPr lang="en-IN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51197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935300" cy="4195481"/>
          </a:xfrm>
        </p:spPr>
        <p:txBody>
          <a:bodyPr>
            <a:normAutofit/>
          </a:bodyPr>
          <a:lstStyle/>
          <a:p>
            <a:r>
              <a:rPr lang="en-US" dirty="0"/>
              <a:t>People who are hearing or speech impaired face difficulties in communicating with others who do not understand sign language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Lack of interpreters limits social, educational, and professional inclusion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Need for a </a:t>
            </a:r>
            <a:r>
              <a:rPr lang="en-US" b="1" dirty="0"/>
              <a:t>real-time, affordable solution</a:t>
            </a:r>
            <a:r>
              <a:rPr lang="en-US" dirty="0"/>
              <a:t> that translates hand gestures into </a:t>
            </a:r>
            <a:r>
              <a:rPr lang="en-US" b="1" dirty="0"/>
              <a:t>readable and audible format</a:t>
            </a:r>
            <a:r>
              <a:rPr lang="en-US" dirty="0"/>
              <a:t> without external devices.</a:t>
            </a:r>
          </a:p>
          <a:p>
            <a:pPr algn="just">
              <a:buNone/>
            </a:pPr>
            <a:endParaRPr lang="en-US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stack: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685800" y="1676400"/>
            <a:ext cx="7772400" cy="4800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Frontend:</a:t>
            </a:r>
            <a:r>
              <a:rPr lang="en-IN" dirty="0"/>
              <a:t> Flutter / HTML, CSS, </a:t>
            </a:r>
            <a:r>
              <a:rPr lang="en-IN" dirty="0" smtClean="0"/>
              <a:t>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Backend:</a:t>
            </a:r>
            <a:r>
              <a:rPr lang="en-IN" dirty="0"/>
              <a:t> Python (Flask Framework</a:t>
            </a:r>
            <a:r>
              <a:rPr lang="en-IN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AI/ML:</a:t>
            </a:r>
            <a:r>
              <a:rPr lang="en-IN" dirty="0"/>
              <a:t> </a:t>
            </a:r>
            <a:r>
              <a:rPr lang="en-IN" dirty="0" err="1"/>
              <a:t>TensorFlow</a:t>
            </a:r>
            <a:r>
              <a:rPr lang="en-IN" dirty="0"/>
              <a:t>, </a:t>
            </a:r>
            <a:r>
              <a:rPr lang="en-IN" dirty="0" err="1"/>
              <a:t>Keras</a:t>
            </a:r>
            <a:r>
              <a:rPr lang="en-IN" dirty="0"/>
              <a:t>, CNN </a:t>
            </a:r>
            <a:r>
              <a:rPr lang="en-IN" dirty="0" smtClean="0"/>
              <a:t>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Libraries:</a:t>
            </a:r>
            <a:r>
              <a:rPr lang="en-IN" dirty="0"/>
              <a:t> </a:t>
            </a:r>
            <a:r>
              <a:rPr lang="en-IN" dirty="0" err="1"/>
              <a:t>OpenCV</a:t>
            </a:r>
            <a:r>
              <a:rPr lang="en-IN" dirty="0"/>
              <a:t>, </a:t>
            </a:r>
            <a:r>
              <a:rPr lang="en-IN" dirty="0" err="1"/>
              <a:t>MediaPipe</a:t>
            </a:r>
            <a:r>
              <a:rPr lang="en-IN" dirty="0"/>
              <a:t>, pyttsx3 (Text-to-Speech</a:t>
            </a:r>
            <a:r>
              <a:rPr lang="en-IN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Database</a:t>
            </a:r>
            <a:r>
              <a:rPr lang="en-IN" b="1" dirty="0"/>
              <a:t>:</a:t>
            </a:r>
            <a:r>
              <a:rPr lang="en-IN" dirty="0"/>
              <a:t> SQLite / Local </a:t>
            </a:r>
            <a:r>
              <a:rPr lang="en-IN" dirty="0" smtClean="0"/>
              <a:t>Storage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Tools:</a:t>
            </a:r>
            <a:r>
              <a:rPr lang="en-IN" dirty="0"/>
              <a:t> VS Code, </a:t>
            </a:r>
            <a:r>
              <a:rPr lang="en-IN" dirty="0" err="1"/>
              <a:t>Replit</a:t>
            </a:r>
            <a:r>
              <a:rPr lang="en-IN" dirty="0"/>
              <a:t>, </a:t>
            </a:r>
            <a:r>
              <a:rPr lang="en-IN" dirty="0" err="1"/>
              <a:t>Figma</a:t>
            </a:r>
            <a:r>
              <a:rPr lang="en-IN" dirty="0"/>
              <a:t>, </a:t>
            </a:r>
            <a:r>
              <a:rPr lang="en-IN" dirty="0" smtClean="0"/>
              <a:t>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Platform:</a:t>
            </a:r>
            <a:r>
              <a:rPr lang="en-IN" dirty="0"/>
              <a:t> Cross-platform (Web + Desktop + Mobile)</a:t>
            </a:r>
          </a:p>
          <a:p>
            <a:pPr marL="0" indent="0">
              <a:buNone/>
            </a:pPr>
            <a:r>
              <a:rPr lang="en-IN" sz="1600" dirty="0"/>
              <a:t/>
            </a:r>
            <a:br>
              <a:rPr lang="en-IN" sz="1600" dirty="0"/>
            </a:br>
            <a:endParaRPr lang="en-US" sz="1600" dirty="0">
              <a:latin typeface="Bookman Old Style" panose="02050604050505020204" pitchFamily="18" charset="0"/>
              <a:cs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8305800" cy="46482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7585" y="304800"/>
            <a:ext cx="8229600" cy="742950"/>
          </a:xfrm>
        </p:spPr>
        <p:txBody>
          <a:bodyPr>
            <a:normAutofit/>
          </a:bodyPr>
          <a:lstStyle/>
          <a:p>
            <a:r>
              <a:rPr lang="en-IN" dirty="0"/>
              <a:t>                Activity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47800"/>
            <a:ext cx="44958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102" y="152400"/>
            <a:ext cx="8229600" cy="742950"/>
          </a:xfrm>
        </p:spPr>
        <p:txBody>
          <a:bodyPr>
            <a:normAutofit/>
          </a:bodyPr>
          <a:lstStyle/>
          <a:p>
            <a:r>
              <a:rPr lang="en-IN" dirty="0"/>
              <a:t>             Use case diagram</a:t>
            </a:r>
          </a:p>
        </p:txBody>
      </p:sp>
      <p:pic>
        <p:nvPicPr>
          <p:cNvPr id="20" name="Google Shape;1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1680" y="990600"/>
            <a:ext cx="6038328" cy="575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r>
              <a:rPr lang="en-IN" dirty="0"/>
              <a:t>              </a:t>
            </a:r>
            <a:r>
              <a:rPr lang="en-IN" dirty="0" smtClean="0"/>
              <a:t>Class </a:t>
            </a:r>
            <a:r>
              <a:rPr lang="en-IN" dirty="0"/>
              <a:t>diagram</a:t>
            </a:r>
          </a:p>
        </p:txBody>
      </p:sp>
      <p:pic>
        <p:nvPicPr>
          <p:cNvPr id="27" name="Google Shape;148;p7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577" y="1484784"/>
            <a:ext cx="7776864" cy="50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135</TotalTime>
  <Words>700</Words>
  <Application>Microsoft Office PowerPoint</Application>
  <PresentationFormat>On-screen Show (4:3)</PresentationFormat>
  <Paragraphs>187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Bookman Old Style</vt:lpstr>
      <vt:lpstr>Calibri</vt:lpstr>
      <vt:lpstr>Calibri Light</vt:lpstr>
      <vt:lpstr>Century Gothic</vt:lpstr>
      <vt:lpstr>Tahoma</vt:lpstr>
      <vt:lpstr>Times New Roman</vt:lpstr>
      <vt:lpstr>Wingdings</vt:lpstr>
      <vt:lpstr>Wingdings 3</vt:lpstr>
      <vt:lpstr>Ion</vt:lpstr>
      <vt:lpstr>Office Theme</vt:lpstr>
      <vt:lpstr>PowerPoint Presentation</vt:lpstr>
      <vt:lpstr>Introduction</vt:lpstr>
      <vt:lpstr>Literature Survey</vt:lpstr>
      <vt:lpstr>Problem statement </vt:lpstr>
      <vt:lpstr>Technology stack:</vt:lpstr>
      <vt:lpstr>System Architecture</vt:lpstr>
      <vt:lpstr>                Activity diagram</vt:lpstr>
      <vt:lpstr>             Use case diagram</vt:lpstr>
      <vt:lpstr>              Class diagram</vt:lpstr>
      <vt:lpstr>                Sequence diagram</vt:lpstr>
      <vt:lpstr>Modules </vt:lpstr>
      <vt:lpstr>Modules description</vt:lpstr>
      <vt:lpstr>PowerPoint Presentation</vt:lpstr>
      <vt:lpstr>Algorithm</vt:lpstr>
      <vt:lpstr>PowerPoint Presentation</vt:lpstr>
      <vt:lpstr>Dataset Description</vt:lpstr>
      <vt:lpstr>   </vt:lpstr>
      <vt:lpstr>Model Training Details</vt:lpstr>
      <vt:lpstr>Model Testing</vt:lpstr>
      <vt:lpstr>Performance Evaluation</vt:lpstr>
      <vt:lpstr>User Interface</vt:lpstr>
      <vt:lpstr>PowerPoint Presentation</vt:lpstr>
      <vt:lpstr>PowerPoint Presentation</vt:lpstr>
      <vt:lpstr>Predicted Sample Output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</dc:title>
  <dc:creator>Sys 5</dc:creator>
  <cp:lastModifiedBy>Subiksha</cp:lastModifiedBy>
  <cp:revision>88</cp:revision>
  <dcterms:created xsi:type="dcterms:W3CDTF">2018-12-26T13:32:00Z</dcterms:created>
  <dcterms:modified xsi:type="dcterms:W3CDTF">2025-10-27T13:00:51Z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